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그룹 24"/>
          <p:cNvGrpSpPr/>
          <p:nvPr userDrawn="1"/>
        </p:nvGrpSpPr>
        <p:grpSpPr>
          <a:xfrm>
            <a:off x="304262" y="268278"/>
            <a:ext cx="8535476" cy="6473090"/>
            <a:chOff x="304262" y="268278"/>
            <a:chExt cx="8535476" cy="6473090"/>
          </a:xfrm>
        </p:grpSpPr>
        <p:sp>
          <p:nvSpPr>
            <p:cNvPr id="26" name="이등변 삼각형 3"/>
            <p:cNvSpPr/>
            <p:nvPr userDrawn="1"/>
          </p:nvSpPr>
          <p:spPr>
            <a:xfrm rot="10800000">
              <a:off x="304262" y="268278"/>
              <a:ext cx="8535476" cy="6473090"/>
            </a:xfrm>
            <a:custGeom>
              <a:avLst/>
              <a:gdLst/>
              <a:ahLst/>
              <a:cxnLst/>
              <a:rect l="l" t="t" r="r" b="b"/>
              <a:pathLst>
                <a:path w="9144000" h="5902248">
                  <a:moveTo>
                    <a:pt x="9144000" y="5902248"/>
                  </a:moveTo>
                  <a:lnTo>
                    <a:pt x="0" y="5902248"/>
                  </a:lnTo>
                  <a:lnTo>
                    <a:pt x="0" y="371306"/>
                  </a:lnTo>
                  <a:lnTo>
                    <a:pt x="3961263" y="371306"/>
                  </a:lnTo>
                  <a:lnTo>
                    <a:pt x="4572002" y="0"/>
                  </a:lnTo>
                  <a:lnTo>
                    <a:pt x="5182740" y="371306"/>
                  </a:lnTo>
                  <a:lnTo>
                    <a:pt x="9144000" y="371306"/>
                  </a:lnTo>
                  <a:close/>
                </a:path>
              </a:pathLst>
            </a:custGeom>
            <a:solidFill>
              <a:srgbClr val="A1F30D">
                <a:alpha val="71765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ko-KR" altLang="en-US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27" name="타원 26"/>
            <p:cNvSpPr/>
            <p:nvPr userDrawn="1"/>
          </p:nvSpPr>
          <p:spPr>
            <a:xfrm>
              <a:off x="6799379" y="3861048"/>
              <a:ext cx="1067748" cy="106774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28" name="타원 27"/>
            <p:cNvSpPr/>
            <p:nvPr userDrawn="1"/>
          </p:nvSpPr>
          <p:spPr>
            <a:xfrm>
              <a:off x="7236296" y="1854458"/>
              <a:ext cx="389047" cy="38904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29" name="직선 연결선 28"/>
            <p:cNvCxnSpPr>
              <a:stCxn id="33" idx="4"/>
            </p:cNvCxnSpPr>
            <p:nvPr userDrawn="1"/>
          </p:nvCxnSpPr>
          <p:spPr>
            <a:xfrm>
              <a:off x="1653036" y="2452945"/>
              <a:ext cx="91011" cy="1401027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 userDrawn="1"/>
          </p:nvCxnSpPr>
          <p:spPr>
            <a:xfrm flipH="1">
              <a:off x="7308305" y="2132856"/>
              <a:ext cx="122514" cy="194525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1" name="그림 30" descr="좋은책_새싹.pn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4">
                      <a14:imgEffect>
                        <a14:colorTemperature colorTemp="10300"/>
                      </a14:imgEffect>
                      <a14:imgEffect>
                        <a14:brightnessContrast bright="23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990304" y="4195327"/>
              <a:ext cx="731482" cy="519171"/>
            </a:xfrm>
            <a:prstGeom prst="rect">
              <a:avLst/>
            </a:prstGeom>
          </p:spPr>
        </p:pic>
        <p:grpSp>
          <p:nvGrpSpPr>
            <p:cNvPr id="32" name="그룹 31"/>
            <p:cNvGrpSpPr/>
            <p:nvPr userDrawn="1"/>
          </p:nvGrpSpPr>
          <p:grpSpPr>
            <a:xfrm>
              <a:off x="1210173" y="1339357"/>
              <a:ext cx="5431801" cy="3813346"/>
              <a:chOff x="1210173" y="1339357"/>
              <a:chExt cx="5431801" cy="3813346"/>
            </a:xfrm>
          </p:grpSpPr>
          <p:sp>
            <p:nvSpPr>
              <p:cNvPr id="33" name="타원 32"/>
              <p:cNvSpPr/>
              <p:nvPr/>
            </p:nvSpPr>
            <p:spPr>
              <a:xfrm>
                <a:off x="1256992" y="1660857"/>
                <a:ext cx="792088" cy="79208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4" name="타원 33"/>
              <p:cNvSpPr/>
              <p:nvPr/>
            </p:nvSpPr>
            <p:spPr>
              <a:xfrm>
                <a:off x="2565154" y="1339357"/>
                <a:ext cx="396044" cy="39604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35" name="타원 34"/>
              <p:cNvSpPr/>
              <p:nvPr/>
            </p:nvSpPr>
            <p:spPr>
              <a:xfrm>
                <a:off x="1210173" y="3613795"/>
                <a:ext cx="1067748" cy="1067748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6" name="직선 연결선 35"/>
              <p:cNvCxnSpPr/>
              <p:nvPr/>
            </p:nvCxnSpPr>
            <p:spPr>
              <a:xfrm flipV="1">
                <a:off x="2017083" y="1632864"/>
                <a:ext cx="576064" cy="254568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36"/>
              <p:cNvCxnSpPr>
                <a:endCxn id="38" idx="2"/>
              </p:cNvCxnSpPr>
              <p:nvPr/>
            </p:nvCxnSpPr>
            <p:spPr>
              <a:xfrm>
                <a:off x="2209118" y="4273420"/>
                <a:ext cx="3872410" cy="59906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타원 37"/>
              <p:cNvSpPr/>
              <p:nvPr/>
            </p:nvSpPr>
            <p:spPr>
              <a:xfrm>
                <a:off x="6081528" y="4592257"/>
                <a:ext cx="560446" cy="56044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pic>
            <p:nvPicPr>
              <p:cNvPr id="39" name="Picture 3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 xmlns="">
                      <a14:imgLayer r:embed="rId6">
                        <a14:imgEffect>
                          <a14:colorTemperature colorTemp="11500"/>
                        </a14:imgEffect>
                        <a14:imgEffect>
                          <a14:brightnessContrast bright="15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5035" t="15670" r="47482" b="42165"/>
              <a:stretch/>
            </p:blipFill>
            <p:spPr bwMode="auto">
              <a:xfrm>
                <a:off x="1259347" y="3769864"/>
                <a:ext cx="949771" cy="77427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40" name="포인트가 5개인 별 39"/>
              <p:cNvSpPr/>
              <p:nvPr/>
            </p:nvSpPr>
            <p:spPr>
              <a:xfrm>
                <a:off x="1374905" y="1893200"/>
                <a:ext cx="311562" cy="311562"/>
              </a:xfrm>
              <a:prstGeom prst="star5">
                <a:avLst>
                  <a:gd name="adj" fmla="val 27470"/>
                  <a:gd name="hf" fmla="val 105146"/>
                  <a:gd name="vf" fmla="val 110557"/>
                </a:avLst>
              </a:prstGeom>
              <a:noFill/>
              <a:ln w="38100">
                <a:solidFill>
                  <a:srgbClr val="A1F30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1" name="포인트가 5개인 별 40"/>
              <p:cNvSpPr/>
              <p:nvPr/>
            </p:nvSpPr>
            <p:spPr>
              <a:xfrm rot="2220000">
                <a:off x="1746789" y="2008810"/>
                <a:ext cx="200104" cy="200104"/>
              </a:xfrm>
              <a:prstGeom prst="star5">
                <a:avLst>
                  <a:gd name="adj" fmla="val 27470"/>
                  <a:gd name="hf" fmla="val 105146"/>
                  <a:gd name="vf" fmla="val 110557"/>
                </a:avLst>
              </a:prstGeom>
              <a:noFill/>
              <a:ln w="38100">
                <a:solidFill>
                  <a:srgbClr val="A1F30D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 bwMode="auto">
          <a:xfrm>
            <a:off x="214282" y="214290"/>
            <a:ext cx="8715436" cy="910454"/>
          </a:xfrm>
          <a:prstGeom prst="rect">
            <a:avLst/>
          </a:prstGeom>
          <a:solidFill>
            <a:srgbClr val="A1F30D">
              <a:alpha val="71765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prstClr val="black">
                  <a:lumMod val="75000"/>
                  <a:lumOff val="25000"/>
                </a:prst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AE540-007B-436A-9F32-86B57DA32C47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AE540-007B-436A-9F32-86B57DA32C47}" type="datetimeFigureOut">
              <a:rPr lang="ko-KR" altLang="en-US" smtClean="0"/>
              <a:pPr/>
              <a:t>2017-08-29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DEC47-5313-4B52-8B5A-85E36CA40D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제목 8"/>
          <p:cNvSpPr txBox="1">
            <a:spLocks/>
          </p:cNvSpPr>
          <p:nvPr/>
        </p:nvSpPr>
        <p:spPr>
          <a:xfrm>
            <a:off x="0" y="2132856"/>
            <a:ext cx="9144000" cy="18732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altLang="ko-KR" sz="3000" spc="-1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맑은 고딕" pitchFamily="50" charset="-127"/>
              </a:rPr>
              <a:t>Ⅰ. </a:t>
            </a:r>
            <a:r>
              <a:rPr lang="ko-KR" altLang="en-US" sz="3000" spc="-15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맑은 고딕" pitchFamily="50" charset="-127"/>
              </a:rPr>
              <a:t>수와 연산</a:t>
            </a:r>
            <a:endParaRPr lang="en-US" altLang="ko-KR" sz="3000" spc="-150" dirty="0" smtClean="0">
              <a:solidFill>
                <a:prstClr val="black">
                  <a:lumMod val="85000"/>
                  <a:lumOff val="15000"/>
                </a:prstClr>
              </a:solidFill>
              <a:latin typeface="+mj-lt"/>
              <a:ea typeface="맑은 고딕" pitchFamily="50" charset="-127"/>
            </a:endParaRPr>
          </a:p>
          <a:p>
            <a:pPr algn="ctr">
              <a:defRPr/>
            </a:pPr>
            <a:r>
              <a:rPr lang="en-US" altLang="ko-KR" sz="5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맑은 고딕" pitchFamily="50" charset="-127"/>
              </a:rPr>
              <a:t>1. </a:t>
            </a:r>
            <a:r>
              <a:rPr lang="ko-KR" altLang="en-US" sz="5000" b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  <a:ea typeface="맑은 고딕" pitchFamily="50" charset="-127"/>
              </a:rPr>
              <a:t>소인수분해</a:t>
            </a:r>
            <a:endParaRPr lang="ko-KR" altLang="en-US" sz="5000" b="1" dirty="0">
              <a:solidFill>
                <a:prstClr val="black">
                  <a:lumMod val="85000"/>
                  <a:lumOff val="15000"/>
                </a:prstClr>
              </a:solidFill>
              <a:latin typeface="+mj-lt"/>
              <a:ea typeface="맑은 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632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dirty="0" smtClean="0">
                <a:solidFill>
                  <a:schemeClr val="bg1"/>
                </a:solidFill>
                <a:latin typeface="+mj-lt"/>
              </a:rPr>
              <a:t>소수와 합성수</a:t>
            </a:r>
            <a:endParaRPr lang="ko-KR" alt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23528" y="1484784"/>
            <a:ext cx="8568952" cy="1019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소수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함초롬바탕" pitchFamily="18" charset="-127"/>
              </a:rPr>
              <a:t> 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1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보다 큰 자연수 중에서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1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과 자기 자신만을 약수로 갖는 수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21" name="타원형 설명선 20"/>
          <p:cNvSpPr/>
          <p:nvPr/>
        </p:nvSpPr>
        <p:spPr>
          <a:xfrm>
            <a:off x="755576" y="2564904"/>
            <a:ext cx="360040" cy="360040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</a:rPr>
              <a:t>예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1187624" y="2492896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1800"/>
              </a:spcBef>
              <a:buClr>
                <a:schemeClr val="accent2">
                  <a:lumMod val="75000"/>
                </a:schemeClr>
              </a:buClr>
              <a:buSzPct val="80000"/>
            </a:pP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2, 3, 5, </a:t>
            </a:r>
            <a:r>
              <a:rPr lang="ko-KR" altLang="en-US" sz="2800" dirty="0" err="1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⋯</a:t>
            </a:r>
            <a:endParaRPr lang="en-US" altLang="ko-KR" sz="2800" dirty="0" smtClean="0">
              <a:latin typeface="함초롬바탕" pitchFamily="18" charset="-127"/>
              <a:ea typeface="함초롬바탕" pitchFamily="18" charset="-127"/>
              <a:cs typeface="함초롬바탕" pitchFamily="18" charset="-127"/>
            </a:endParaRPr>
          </a:p>
          <a:p>
            <a:pPr marL="0" lvl="1">
              <a:spcAft>
                <a:spcPts val="1200"/>
              </a:spcAft>
              <a:buClr>
                <a:schemeClr val="accent2">
                  <a:lumMod val="75000"/>
                </a:schemeClr>
              </a:buClr>
              <a:buSzPct val="80000"/>
            </a:pPr>
            <a:endParaRPr lang="en-US" altLang="ko-KR" sz="2800" dirty="0" smtClean="0">
              <a:latin typeface="함초롬바탕" pitchFamily="18" charset="-127"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395536" y="3284984"/>
            <a:ext cx="8568952" cy="1019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합성수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함초롬바탕" pitchFamily="18" charset="-127"/>
              </a:rPr>
              <a:t> 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1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보다 큰 자연수 중에서 소수가 아닌 수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5" name="타원형 설명선 14"/>
          <p:cNvSpPr/>
          <p:nvPr/>
        </p:nvSpPr>
        <p:spPr>
          <a:xfrm>
            <a:off x="755576" y="4077072"/>
            <a:ext cx="360040" cy="360040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</a:rPr>
              <a:t>예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1187624" y="4005064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1800"/>
              </a:spcBef>
              <a:buClr>
                <a:schemeClr val="accent2">
                  <a:lumMod val="75000"/>
                </a:schemeClr>
              </a:buClr>
              <a:buSzPct val="80000"/>
            </a:pP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4, 6, 9 , </a:t>
            </a: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⋯</a:t>
            </a:r>
            <a:endParaRPr lang="en-US" altLang="ko-KR" sz="2800" dirty="0" smtClean="0">
              <a:latin typeface="함초롬바탕" pitchFamily="18" charset="-127"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20" name="내용 개체 틀 2"/>
          <p:cNvSpPr txBox="1">
            <a:spLocks/>
          </p:cNvSpPr>
          <p:nvPr/>
        </p:nvSpPr>
        <p:spPr>
          <a:xfrm>
            <a:off x="395536" y="4929416"/>
            <a:ext cx="8568952" cy="1019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1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은 소수도 아니고 합성수도 아니다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. 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21" grpId="0" animBg="1"/>
      <p:bldP spid="16" grpId="0"/>
      <p:bldP spid="13" grpId="0" build="p"/>
      <p:bldP spid="15" grpId="0" animBg="1"/>
      <p:bldP spid="17" grpId="0"/>
      <p:bldP spid="2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400" b="1" dirty="0" smtClean="0">
                <a:solidFill>
                  <a:schemeClr val="bg1"/>
                </a:solidFill>
                <a:latin typeface="+mj-lt"/>
              </a:rPr>
              <a:t>거듭제곱</a:t>
            </a:r>
            <a:endParaRPr lang="ko-KR" alt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23528" y="1484784"/>
            <a:ext cx="8568952" cy="1019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거듭제곱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같은 수를 여러 번 곱한 것을                 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  <a:p>
            <a:pPr marL="288000" indent="-324000">
              <a:spcBef>
                <a:spcPts val="1800"/>
              </a:spcBef>
              <a:buSzPct val="100000"/>
            </a:pPr>
            <a:r>
              <a:rPr lang="en-US" altLang="ko-KR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>  </a:t>
            </a:r>
            <a:r>
              <a:rPr lang="ko-KR" altLang="en-US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>과 같이 나타낸 것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3" name="내용 개체 틀 2"/>
          <p:cNvSpPr txBox="1">
            <a:spLocks/>
          </p:cNvSpPr>
          <p:nvPr/>
        </p:nvSpPr>
        <p:spPr>
          <a:xfrm>
            <a:off x="395536" y="2780928"/>
            <a:ext cx="856895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  ① 밑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거듭제곱에서 곱하는 수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  <a:p>
            <a:pPr marL="288000" indent="-324000">
              <a:spcBef>
                <a:spcPts val="1800"/>
              </a:spcBef>
              <a:buSzPct val="100000"/>
            </a:pP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5" name="타원형 설명선 14"/>
          <p:cNvSpPr/>
          <p:nvPr/>
        </p:nvSpPr>
        <p:spPr>
          <a:xfrm>
            <a:off x="755576" y="4281344"/>
            <a:ext cx="360040" cy="360040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</a:rPr>
              <a:t>예</a:t>
            </a:r>
          </a:p>
        </p:txBody>
      </p:sp>
      <p:sp>
        <p:nvSpPr>
          <p:cNvPr id="20" name="내용 개체 틀 2"/>
          <p:cNvSpPr txBox="1">
            <a:spLocks/>
          </p:cNvSpPr>
          <p:nvPr/>
        </p:nvSpPr>
        <p:spPr>
          <a:xfrm>
            <a:off x="4067944" y="4149080"/>
            <a:ext cx="2448272" cy="587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밑</a:t>
            </a: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:2, </a:t>
            </a: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지수</a:t>
            </a: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: 3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3028" y="1484784"/>
            <a:ext cx="215146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내용 개체 틀 2"/>
          <p:cNvSpPr txBox="1">
            <a:spLocks/>
          </p:cNvSpPr>
          <p:nvPr/>
        </p:nvSpPr>
        <p:spPr>
          <a:xfrm>
            <a:off x="395536" y="3429000"/>
            <a:ext cx="856895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  ② 지수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거듭제곱에서 곱해진 수의 개수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  <a:p>
            <a:pPr marL="288000" indent="-324000">
              <a:spcBef>
                <a:spcPts val="1800"/>
              </a:spcBef>
              <a:buSzPct val="100000"/>
            </a:pP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pic>
        <p:nvPicPr>
          <p:cNvPr id="3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2756" y="4209336"/>
            <a:ext cx="19431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오른쪽 화살표 30"/>
          <p:cNvSpPr/>
          <p:nvPr/>
        </p:nvSpPr>
        <p:spPr>
          <a:xfrm>
            <a:off x="3419872" y="4293096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3" grpId="0" build="p"/>
      <p:bldP spid="15" grpId="0" animBg="1"/>
      <p:bldP spid="20" grpId="0" build="p"/>
      <p:bldP spid="29" grpId="0" build="p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400" b="1" dirty="0" smtClean="0">
                <a:solidFill>
                  <a:schemeClr val="bg1"/>
                </a:solidFill>
                <a:latin typeface="+mj-lt"/>
              </a:rPr>
              <a:t>소인수분해</a:t>
            </a:r>
            <a:endParaRPr lang="ko-KR" alt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23528" y="1484784"/>
            <a:ext cx="856895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소인수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어떤 자연수의 약수 중에서 소수인 것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5" name="타원형 설명선 14"/>
          <p:cNvSpPr/>
          <p:nvPr/>
        </p:nvSpPr>
        <p:spPr>
          <a:xfrm>
            <a:off x="755576" y="2204864"/>
            <a:ext cx="360040" cy="360040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</a:rPr>
              <a:t>예</a:t>
            </a:r>
          </a:p>
        </p:txBody>
      </p:sp>
      <p:sp>
        <p:nvSpPr>
          <p:cNvPr id="20" name="내용 개체 틀 2"/>
          <p:cNvSpPr txBox="1">
            <a:spLocks/>
          </p:cNvSpPr>
          <p:nvPr/>
        </p:nvSpPr>
        <p:spPr>
          <a:xfrm>
            <a:off x="1259632" y="2060848"/>
            <a:ext cx="1728192" cy="587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24</a:t>
            </a: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의 약수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31" name="오른쪽 화살표 30"/>
          <p:cNvSpPr/>
          <p:nvPr/>
        </p:nvSpPr>
        <p:spPr>
          <a:xfrm>
            <a:off x="3059832" y="2204864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3635896" y="2060848"/>
            <a:ext cx="3744416" cy="587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1, 2, 3, 4, 6, 8, 12, 24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2" name="오른쪽 화살표 11"/>
          <p:cNvSpPr/>
          <p:nvPr/>
        </p:nvSpPr>
        <p:spPr>
          <a:xfrm>
            <a:off x="3059832" y="2852936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3635896" y="2708920"/>
            <a:ext cx="3744416" cy="587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소인수</a:t>
            </a: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: 2, 3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6" name="내용 개체 틀 2"/>
          <p:cNvSpPr txBox="1">
            <a:spLocks/>
          </p:cNvSpPr>
          <p:nvPr/>
        </p:nvSpPr>
        <p:spPr>
          <a:xfrm>
            <a:off x="323528" y="3645024"/>
            <a:ext cx="8568952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소인수분해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함초롬바탕" pitchFamily="18" charset="-127"/>
              </a:rPr>
              <a:t> 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1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보다 큰 어떤 자연수를 그 수의 소인수만의</a:t>
            </a:r>
            <a:r>
              <a:rPr kumimoji="0" lang="ko-KR" altLang="en-US" sz="2800" b="1" i="0" u="none" strike="noStrike" kern="1200" cap="none" spc="0" normalizeH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 곱으로 나타내는 것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8" name="타원형 설명선 17"/>
          <p:cNvSpPr/>
          <p:nvPr/>
        </p:nvSpPr>
        <p:spPr>
          <a:xfrm>
            <a:off x="755576" y="4941168"/>
            <a:ext cx="360040" cy="360040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</a:rPr>
              <a:t>예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653136"/>
            <a:ext cx="283845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오른쪽 화살표 18"/>
          <p:cNvSpPr/>
          <p:nvPr/>
        </p:nvSpPr>
        <p:spPr>
          <a:xfrm>
            <a:off x="4499992" y="5013176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941168"/>
            <a:ext cx="271462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5" grpId="0" animBg="1"/>
      <p:bldP spid="20" grpId="0" build="p"/>
      <p:bldP spid="31" grpId="0" animBg="1"/>
      <p:bldP spid="11" grpId="0" build="p"/>
      <p:bldP spid="12" grpId="0" animBg="1"/>
      <p:bldP spid="14" grpId="0" build="p"/>
      <p:bldP spid="16" grpId="0" build="p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400" b="1" dirty="0" smtClean="0">
                <a:solidFill>
                  <a:schemeClr val="bg1"/>
                </a:solidFill>
                <a:latin typeface="+mj-lt"/>
              </a:rPr>
              <a:t>소인수분해와 최대공약수</a:t>
            </a:r>
            <a:endParaRPr lang="ko-KR" alt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323528" y="2852936"/>
            <a:ext cx="8568952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</a:t>
            </a:r>
            <a:r>
              <a:rPr lang="ko-KR" altLang="en-US" sz="2800" b="1" dirty="0" err="1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서로소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최대공약수가 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1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인 두 자연수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5" name="타원형 설명선 14"/>
          <p:cNvSpPr/>
          <p:nvPr/>
        </p:nvSpPr>
        <p:spPr>
          <a:xfrm>
            <a:off x="755576" y="3573016"/>
            <a:ext cx="360040" cy="360040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</a:rPr>
              <a:t>예</a:t>
            </a:r>
          </a:p>
        </p:txBody>
      </p:sp>
      <p:sp>
        <p:nvSpPr>
          <p:cNvPr id="20" name="내용 개체 틀 2"/>
          <p:cNvSpPr txBox="1">
            <a:spLocks/>
          </p:cNvSpPr>
          <p:nvPr/>
        </p:nvSpPr>
        <p:spPr>
          <a:xfrm>
            <a:off x="1259632" y="3492152"/>
            <a:ext cx="1728192" cy="587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7, 25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31" name="오른쪽 화살표 30"/>
          <p:cNvSpPr/>
          <p:nvPr/>
        </p:nvSpPr>
        <p:spPr>
          <a:xfrm>
            <a:off x="2555776" y="3573016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3275856" y="3492152"/>
            <a:ext cx="244827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최대공약수</a:t>
            </a: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:</a:t>
            </a:r>
            <a:r>
              <a:rPr lang="ko-KR" altLang="en-US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 </a:t>
            </a:r>
            <a:r>
              <a:rPr lang="en-US" altLang="ko-KR" sz="2800" dirty="0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1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2" name="오른쪽 화살표 11"/>
          <p:cNvSpPr/>
          <p:nvPr/>
        </p:nvSpPr>
        <p:spPr>
          <a:xfrm>
            <a:off x="5868144" y="3574952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6516216" y="3492152"/>
            <a:ext cx="1944216" cy="5878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dirty="0" err="1" smtClean="0">
                <a:latin typeface="함초롬바탕" pitchFamily="18" charset="-127"/>
                <a:ea typeface="함초롬바탕" pitchFamily="18" charset="-127"/>
                <a:cs typeface="함초롬바탕" pitchFamily="18" charset="-127"/>
              </a:rPr>
              <a:t>서로소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7" name="내용 개체 틀 2"/>
          <p:cNvSpPr txBox="1">
            <a:spLocks/>
          </p:cNvSpPr>
          <p:nvPr/>
        </p:nvSpPr>
        <p:spPr>
          <a:xfrm>
            <a:off x="323528" y="1483200"/>
            <a:ext cx="8640960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최대공약수의 성질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두 개 이상의 수의 공약수는 모두 최대공약수의 약수이다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. 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5" grpId="0" animBg="1"/>
      <p:bldP spid="20" grpId="0" build="p"/>
      <p:bldP spid="31" grpId="0" animBg="1"/>
      <p:bldP spid="11" grpId="0" build="p"/>
      <p:bldP spid="12" grpId="0" animBg="1"/>
      <p:bldP spid="14" grpId="0" build="p"/>
      <p:bldP spid="1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2"/>
          <p:cNvSpPr txBox="1">
            <a:spLocks/>
          </p:cNvSpPr>
          <p:nvPr/>
        </p:nvSpPr>
        <p:spPr>
          <a:xfrm>
            <a:off x="323528" y="1483200"/>
            <a:ext cx="3600400" cy="577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최대공약수 구하기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3" name="타원형 설명선 2"/>
          <p:cNvSpPr/>
          <p:nvPr/>
        </p:nvSpPr>
        <p:spPr>
          <a:xfrm>
            <a:off x="755576" y="3848447"/>
            <a:ext cx="360040" cy="360040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</a:rPr>
              <a:t>예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776439"/>
            <a:ext cx="275272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내용 개체 틀 2"/>
          <p:cNvSpPr txBox="1">
            <a:spLocks/>
          </p:cNvSpPr>
          <p:nvPr/>
        </p:nvSpPr>
        <p:spPr>
          <a:xfrm>
            <a:off x="1043608" y="2636912"/>
            <a:ext cx="7776864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>
              <a:spcBef>
                <a:spcPts val="1000"/>
              </a:spcBef>
              <a:buSzPct val="100000"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공통인 소인수의 거듭제곱에서 </a:t>
            </a:r>
            <a:endParaRPr kumimoji="0" lang="en-US" altLang="ko-KR" sz="2800" b="1" i="0" u="none" strike="noStrike" kern="1200" cap="none" spc="0" normalizeH="0" baseline="0" noProof="0" dirty="0" smtClean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  <a:p>
            <a:pPr marL="288000">
              <a:spcBef>
                <a:spcPts val="1000"/>
              </a:spcBef>
              <a:buSzPct val="100000"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지수가 작거나 같은 것을 모두 곱한다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. 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6" name="오른쪽 화살표 5"/>
          <p:cNvSpPr/>
          <p:nvPr/>
        </p:nvSpPr>
        <p:spPr>
          <a:xfrm>
            <a:off x="755576" y="2780928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32656"/>
            <a:ext cx="84249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400" b="1" dirty="0" smtClean="0">
                <a:solidFill>
                  <a:schemeClr val="bg1"/>
                </a:solidFill>
                <a:latin typeface="+mj-lt"/>
              </a:rPr>
              <a:t>소인수분해와 최대공약수</a:t>
            </a:r>
            <a:endParaRPr lang="ko-KR" alt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97738" y="2060848"/>
            <a:ext cx="4766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>주어진 수를 각각 소인수분해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  <p:bldP spid="5" grpId="0" build="p"/>
      <p:bldP spid="6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2493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400" b="1" dirty="0" smtClean="0">
                <a:solidFill>
                  <a:schemeClr val="bg1"/>
                </a:solidFill>
                <a:latin typeface="+mj-lt"/>
              </a:rPr>
              <a:t>소인수분해와 최소공배수</a:t>
            </a:r>
            <a:endParaRPr lang="ko-KR" altLang="en-US" sz="3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내용 개체 틀 2"/>
          <p:cNvSpPr txBox="1">
            <a:spLocks/>
          </p:cNvSpPr>
          <p:nvPr/>
        </p:nvSpPr>
        <p:spPr>
          <a:xfrm>
            <a:off x="323528" y="1483200"/>
            <a:ext cx="8640960" cy="11521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최소공배수의 성질</a:t>
            </a:r>
            <a:r>
              <a:rPr kumimoji="0" lang="en-US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함초롬바탕" pitchFamily="18" charset="-127"/>
              </a:rPr>
              <a:t>  </a:t>
            </a: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두 개 이상의 수의 공배수는 모두 최소공배수의 배수이다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. 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19" name="내용 개체 틀 2"/>
          <p:cNvSpPr txBox="1">
            <a:spLocks/>
          </p:cNvSpPr>
          <p:nvPr/>
        </p:nvSpPr>
        <p:spPr>
          <a:xfrm>
            <a:off x="251520" y="2575921"/>
            <a:ext cx="3600400" cy="577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 indent="-324000">
              <a:spcBef>
                <a:spcPts val="1800"/>
              </a:spcBef>
              <a:buSzPct val="100000"/>
            </a:pPr>
            <a:r>
              <a:rPr lang="ko-KR" altLang="en-US" sz="2800" b="1" dirty="0" smtClean="0">
                <a:ln>
                  <a:solidFill>
                    <a:srgbClr val="4F81BD">
                      <a:shade val="50000"/>
                      <a:alpha val="0"/>
                    </a:srgbClr>
                  </a:solidFill>
                </a:ln>
                <a:solidFill>
                  <a:srgbClr val="4F81BD"/>
                </a:solidFill>
                <a:ea typeface="맑은 고딕" pitchFamily="50" charset="-127"/>
              </a:rPr>
              <a:t>▪ 최소공배수 구하기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21" name="타원형 설명선 20"/>
          <p:cNvSpPr/>
          <p:nvPr/>
        </p:nvSpPr>
        <p:spPr>
          <a:xfrm>
            <a:off x="5688657" y="3233937"/>
            <a:ext cx="360040" cy="360040"/>
          </a:xfrm>
          <a:prstGeom prst="wedgeEllipseCallou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bg1"/>
                </a:solidFill>
              </a:rPr>
              <a:t>예</a:t>
            </a:r>
          </a:p>
        </p:txBody>
      </p:sp>
      <p:sp>
        <p:nvSpPr>
          <p:cNvPr id="22" name="내용 개체 틀 2"/>
          <p:cNvSpPr txBox="1">
            <a:spLocks/>
          </p:cNvSpPr>
          <p:nvPr/>
        </p:nvSpPr>
        <p:spPr>
          <a:xfrm>
            <a:off x="971600" y="3729632"/>
            <a:ext cx="4248472" cy="2579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8000">
              <a:spcBef>
                <a:spcPts val="1000"/>
              </a:spcBef>
              <a:buSzPct val="100000"/>
            </a:pPr>
            <a:r>
              <a:rPr kumimoji="0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공통인 소인수의 거듭제곱에서 지수가 크거나 같은 것과 공통이 아닌 소인수의 거듭제곱을 모두 곱한다</a:t>
            </a:r>
            <a:r>
              <a:rPr kumimoji="0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23232">
                    <a:lumMod val="90000"/>
                    <a:lumOff val="10000"/>
                  </a:srgbClr>
                </a:solidFill>
                <a:effectLst/>
                <a:uLnTx/>
                <a:uFillTx/>
                <a:ea typeface="함초롬바탕" pitchFamily="18" charset="-127"/>
                <a:cs typeface="함초롬바탕" pitchFamily="18" charset="-127"/>
              </a:rPr>
              <a:t>.</a:t>
            </a:r>
            <a:endParaRPr kumimoji="0" lang="ko-KR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323232">
                  <a:lumMod val="90000"/>
                  <a:lumOff val="10000"/>
                </a:srgbClr>
              </a:solidFill>
              <a:effectLst/>
              <a:uLnTx/>
              <a:uFillTx/>
              <a:ea typeface="함초롬바탕" pitchFamily="18" charset="-127"/>
              <a:cs typeface="함초롬바탕" pitchFamily="18" charset="-127"/>
            </a:endParaRPr>
          </a:p>
        </p:txBody>
      </p:sp>
      <p:sp>
        <p:nvSpPr>
          <p:cNvPr id="25" name="오른쪽 화살표 24"/>
          <p:cNvSpPr/>
          <p:nvPr/>
        </p:nvSpPr>
        <p:spPr>
          <a:xfrm>
            <a:off x="683568" y="3873649"/>
            <a:ext cx="504056" cy="315686"/>
          </a:xfrm>
          <a:prstGeom prst="rightArrow">
            <a:avLst/>
          </a:prstGeom>
          <a:solidFill>
            <a:srgbClr val="FFCD36"/>
          </a:solidFill>
          <a:ln w="12700" cap="flat" cmpd="sng" algn="ctr">
            <a:solidFill>
              <a:srgbClr val="FFCD3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Book Antiqua"/>
              <a:ea typeface="+mn-ea"/>
              <a:cs typeface="+mn-cs"/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525730" y="3153569"/>
            <a:ext cx="47663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800" b="1" dirty="0" smtClean="0">
                <a:solidFill>
                  <a:srgbClr val="323232">
                    <a:lumMod val="90000"/>
                    <a:lumOff val="10000"/>
                  </a:srgbClr>
                </a:solidFill>
                <a:ea typeface="함초롬바탕" pitchFamily="18" charset="-127"/>
                <a:cs typeface="함초롬바탕" pitchFamily="18" charset="-127"/>
              </a:rPr>
              <a:t>주어진 수를 각각 소인수분해</a:t>
            </a:r>
            <a:endParaRPr lang="ko-KR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0705" y="3140968"/>
            <a:ext cx="277177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  <p:bldP spid="19" grpId="0" build="p"/>
      <p:bldP spid="21" grpId="0" animBg="1"/>
      <p:bldP spid="22" grpId="0" build="p"/>
      <p:bldP spid="25" grpId="0" animBg="1"/>
      <p:bldP spid="26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224</Words>
  <Application>Microsoft Office PowerPoint</Application>
  <PresentationFormat>화면 슬라이드 쇼(4:3)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math</dc:creator>
  <cp:lastModifiedBy>admin</cp:lastModifiedBy>
  <cp:revision>34</cp:revision>
  <dcterms:created xsi:type="dcterms:W3CDTF">2017-08-22T13:35:40Z</dcterms:created>
  <dcterms:modified xsi:type="dcterms:W3CDTF">2017-08-29T04:27:43Z</dcterms:modified>
</cp:coreProperties>
</file>